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261" r:id="rId5"/>
    <p:sldId id="297" r:id="rId6"/>
    <p:sldId id="306" r:id="rId7"/>
    <p:sldId id="307" r:id="rId8"/>
    <p:sldId id="298" r:id="rId9"/>
    <p:sldId id="308" r:id="rId10"/>
    <p:sldId id="309" r:id="rId11"/>
    <p:sldId id="310" r:id="rId12"/>
    <p:sldId id="285" r:id="rId13"/>
    <p:sldId id="29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9"/>
                                        </p:tgtEl>
                                        <p:attrNameLst>
                                          <p:attrName>style.visibility</p:attrName>
                                        </p:attrNameLst>
                                      </p:cBhvr>
                                      <p:to>
                                        <p:strVal val="visible"/>
                                      </p:to>
                                    </p:set>
                                    <p:anim calcmode="lin" valueType="num">
                                      <p:cBhvr additive="base">
                                        <p:cTn id="13" dur="500" fill="hold"/>
                                        <p:tgtEl>
                                          <p:spTgt spid="17409"/>
                                        </p:tgtEl>
                                        <p:attrNameLst>
                                          <p:attrName>ppt_x</p:attrName>
                                        </p:attrNameLst>
                                      </p:cBhvr>
                                      <p:tavLst>
                                        <p:tav tm="0">
                                          <p:val>
                                            <p:strVal val="#ppt_x"/>
                                          </p:val>
                                        </p:tav>
                                        <p:tav tm="100000">
                                          <p:val>
                                            <p:strVal val="#ppt_x"/>
                                          </p:val>
                                        </p:tav>
                                      </p:tavLst>
                                    </p:anim>
                                    <p:anim calcmode="lin" valueType="num">
                                      <p:cBhvr additive="base">
                                        <p:cTn id="14"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174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605135"/>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Negative  Impact:-</a:t>
            </a:r>
            <a:endParaRPr lang="en-US" sz="2400" dirty="0"/>
          </a:p>
        </p:txBody>
      </p:sp>
      <p:sp>
        <p:nvSpPr>
          <p:cNvPr id="17409" name="Rectangle 1"/>
          <p:cNvSpPr>
            <a:spLocks noChangeArrowheads="1"/>
          </p:cNvSpPr>
          <p:nvPr/>
        </p:nvSpPr>
        <p:spPr bwMode="auto">
          <a:xfrm>
            <a:off x="1143000" y="1257955"/>
            <a:ext cx="7391400" cy="544764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t>Critics also raise certain issues relating to the social effects of advertising such as: • Advertising may degrade cultural value due to undue emphasis on individualism and overemphasis on </a:t>
            </a:r>
            <a:r>
              <a:rPr lang="en-US" sz="2000" u="sng" dirty="0" smtClean="0"/>
              <a:t>vulgarity. </a:t>
            </a:r>
            <a:r>
              <a:rPr lang="en-US" sz="2000" dirty="0" smtClean="0"/>
              <a:t>Advertising may </a:t>
            </a:r>
            <a:r>
              <a:rPr lang="en-US" sz="2000" u="sng" dirty="0" smtClean="0"/>
              <a:t>create material values rather than spiritual and social values.</a:t>
            </a:r>
          </a:p>
          <a:p>
            <a:r>
              <a:rPr lang="en-US" sz="2000" i="1" dirty="0" smtClean="0"/>
              <a:t>Advertising may create </a:t>
            </a:r>
            <a:r>
              <a:rPr lang="en-US" sz="2000" i="1" u="sng" dirty="0" smtClean="0"/>
              <a:t>social or racial discrimination by overemphasis on well-off sections of the society.</a:t>
            </a:r>
            <a:endParaRPr lang="en-US" sz="2000" u="sng" dirty="0" smtClean="0"/>
          </a:p>
          <a:p>
            <a:r>
              <a:rPr lang="en-US" sz="2000" u="sng" dirty="0" smtClean="0"/>
              <a:t>Advertising of harmful products </a:t>
            </a:r>
            <a:r>
              <a:rPr lang="en-US" sz="2000" dirty="0" smtClean="0"/>
              <a:t>may also affect social wellbeing of the society in terms of literacy, life expectancy, etc., and people may waste money on such products rather than on education and health.</a:t>
            </a:r>
          </a:p>
          <a:p>
            <a:r>
              <a:rPr lang="en-US" sz="2000" dirty="0" smtClean="0"/>
              <a:t>From the above explanation,</a:t>
            </a:r>
          </a:p>
          <a:p>
            <a:r>
              <a:rPr lang="en-US" sz="2000" dirty="0" smtClean="0"/>
              <a:t> it can be clear that advertising communication may have negative as well as positive effects on the society. Quite often, the positive effects outweigh the negative effects, especially with reference to economic and social development.</a:t>
            </a:r>
          </a:p>
          <a:p>
            <a:r>
              <a:rPr lang="en-US" sz="2400" dirty="0" smtClean="0"/>
              <a:t/>
            </a:r>
            <a:br>
              <a:rPr lang="en-US" sz="2400" dirty="0" smtClean="0"/>
            </a:br>
            <a:endParaRPr lang="en-US" sz="2400" b="1" dirty="0" smtClean="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300335"/>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Negative  Impact:-</a:t>
            </a:r>
            <a:endParaRPr lang="en-US" sz="2400" dirty="0"/>
          </a:p>
        </p:txBody>
      </p:sp>
      <p:sp>
        <p:nvSpPr>
          <p:cNvPr id="17409" name="Rectangle 1"/>
          <p:cNvSpPr>
            <a:spLocks noChangeArrowheads="1"/>
          </p:cNvSpPr>
          <p:nvPr/>
        </p:nvSpPr>
        <p:spPr bwMode="auto">
          <a:xfrm>
            <a:off x="1143000" y="920889"/>
            <a:ext cx="7391400" cy="563231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u="sng" dirty="0" smtClean="0"/>
              <a:t>II. SOCIETY'S INFLUENCE ON ADVERTISING The social and cultural values of a society influence the content and the type of advertising. The following are the effects of social and cultural values on the nature of advertising:</a:t>
            </a:r>
            <a:endParaRPr lang="en-US" sz="2000" dirty="0" smtClean="0"/>
          </a:p>
          <a:p>
            <a:r>
              <a:rPr lang="en-US" sz="2000" b="1" dirty="0" smtClean="0"/>
              <a:t>(a) In India, there is close bond among family members, and</a:t>
            </a:r>
            <a:endParaRPr lang="en-US" sz="2000" dirty="0" smtClean="0"/>
          </a:p>
          <a:p>
            <a:r>
              <a:rPr lang="en-US" sz="2000" dirty="0" smtClean="0"/>
              <a:t>therefore, advertisers depict family ties in the ads. Generally,</a:t>
            </a:r>
          </a:p>
          <a:p>
            <a:r>
              <a:rPr lang="en-US" sz="2000" b="1" dirty="0" smtClean="0"/>
              <a:t>individualistic culture is not depicted in Indian advertising. </a:t>
            </a:r>
          </a:p>
          <a:p>
            <a:r>
              <a:rPr lang="en-US" sz="2000" b="1" dirty="0" smtClean="0"/>
              <a:t>(b) India is a land of diverse languages. There are about 22 </a:t>
            </a:r>
            <a:r>
              <a:rPr lang="en-US" sz="2000" b="1" dirty="0" err="1" smtClean="0"/>
              <a:t>offical</a:t>
            </a:r>
            <a:endParaRPr lang="en-US" sz="2000" dirty="0" smtClean="0"/>
          </a:p>
          <a:p>
            <a:r>
              <a:rPr lang="en-US" sz="2000" dirty="0" smtClean="0"/>
              <a:t>languages and over 400 spoken languages in India. About 40% of India's population speak Hindi. Due to diverse languages,</a:t>
            </a:r>
          </a:p>
          <a:p>
            <a:r>
              <a:rPr lang="en-US" sz="2000" dirty="0" smtClean="0"/>
              <a:t>advertisers bring ads according to the regional languages. </a:t>
            </a:r>
          </a:p>
          <a:p>
            <a:r>
              <a:rPr lang="en-US" sz="2000" dirty="0" smtClean="0"/>
              <a:t>(c) In India, certain religions restrict the consumption of harmful</a:t>
            </a:r>
          </a:p>
          <a:p>
            <a:r>
              <a:rPr lang="en-US" sz="2000" dirty="0" smtClean="0"/>
              <a:t>products like liquor, tobacco products, and so on. There keeping in mind the religious sensibilities, health aspects a government regulations, advertisers do not directly advert: products like liquor and cigarettes. In India, a number of festivals are celebrated. The advertise dramatize the essence of the festivals in the ads to touch heart of Indian people. Also customs and traditions are dramatized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5078313"/>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a:t>
            </a:r>
            <a:r>
              <a:rPr lang="en-US" sz="3600" smtClean="0">
                <a:hlinkClick r:id="rId3"/>
              </a:rPr>
              <a:t>://</a:t>
            </a:r>
            <a:r>
              <a:rPr lang="en-US" sz="3600" smtClean="0">
                <a:hlinkClick r:id="rId3"/>
              </a:rPr>
              <a:t>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Today's date  before submission)</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chemeClr val="tx1"/>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chemeClr val="tx1"/>
                </a:solidFill>
                <a:latin typeface="Aharoni" pitchFamily="2" charset="-79"/>
                <a:cs typeface="Aharoni" pitchFamily="2" charset="-79"/>
              </a:rPr>
              <a:t>Definition:- </a:t>
            </a:r>
            <a:r>
              <a:rPr lang="en-US" sz="2400" dirty="0" smtClean="0">
                <a:solidFill>
                  <a:schemeClr val="tx1"/>
                </a:solidFill>
              </a:rPr>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616803"/>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Q.6 Positive and Negative influence of advertising on Indian values and Culture ?</a:t>
            </a:r>
            <a:endParaRPr lang="en-US" sz="2400" dirty="0"/>
          </a:p>
        </p:txBody>
      </p:sp>
      <p:sp>
        <p:nvSpPr>
          <p:cNvPr id="15361" name="Rectangle 1"/>
          <p:cNvSpPr>
            <a:spLocks noChangeArrowheads="1"/>
          </p:cNvSpPr>
          <p:nvPr/>
        </p:nvSpPr>
        <p:spPr bwMode="auto">
          <a:xfrm>
            <a:off x="838200" y="2550616"/>
            <a:ext cx="7391400" cy="4154984"/>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kumimoji="0" lang="en-US" sz="2400" b="1" i="0" u="none" strike="noStrike" cap="none" normalizeH="0" baseline="0" dirty="0" smtClean="0">
                <a:ln>
                  <a:noFill/>
                </a:ln>
                <a:solidFill>
                  <a:schemeClr val="bg1"/>
                </a:solidFill>
                <a:effectLst/>
                <a:latin typeface="Adobe Garamond Pro Bold" pitchFamily="18" charset="0"/>
                <a:ea typeface="Calibri" pitchFamily="34" charset="0"/>
                <a:cs typeface="Times New Roman" pitchFamily="18" charset="0"/>
              </a:rPr>
              <a:t>Meaning:-</a:t>
            </a:r>
          </a:p>
          <a:p>
            <a:r>
              <a:rPr lang="en-US" sz="2400" dirty="0" smtClean="0"/>
              <a:t>There exists a relationship between advertising and society. </a:t>
            </a:r>
          </a:p>
          <a:p>
            <a:r>
              <a:rPr lang="en-US" sz="2400" dirty="0" smtClean="0"/>
              <a:t>Advertising can have positive as well as negative effects on the society. Also, the society influences the type and quality of advertising. </a:t>
            </a:r>
          </a:p>
          <a:p>
            <a:r>
              <a:rPr lang="en-US" sz="2400" dirty="0" smtClean="0"/>
              <a:t>The relationship between advertising and society is explained as follows:</a:t>
            </a:r>
          </a:p>
          <a:p>
            <a:r>
              <a:rPr lang="en-US" sz="2400" dirty="0" smtClean="0"/>
              <a:t/>
            </a:r>
            <a:br>
              <a:rPr lang="en-US" sz="2400" dirty="0" smtClean="0"/>
            </a:br>
            <a:r>
              <a:rPr kumimoji="0" lang="en-US" sz="2400" b="1" i="0" u="none" strike="noStrike" cap="none" normalizeH="0" baseline="0" dirty="0" smtClean="0">
                <a:ln>
                  <a:noFill/>
                </a:ln>
                <a:solidFill>
                  <a:schemeClr val="bg1"/>
                </a:solidFill>
                <a:effectLst/>
                <a:latin typeface="Adobe Garamond Pro Bold"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1905000" y="1143000"/>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Positive Impact:-</a:t>
            </a:r>
            <a:endParaRPr lang="en-US" sz="2400" dirty="0"/>
          </a:p>
        </p:txBody>
      </p:sp>
      <p:sp>
        <p:nvSpPr>
          <p:cNvPr id="17409" name="Rectangle 1"/>
          <p:cNvSpPr>
            <a:spLocks noChangeArrowheads="1"/>
          </p:cNvSpPr>
          <p:nvPr/>
        </p:nvSpPr>
        <p:spPr bwMode="auto">
          <a:xfrm>
            <a:off x="1143000" y="2362200"/>
            <a:ext cx="7391400" cy="4154984"/>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z="2400" b="1" dirty="0" smtClean="0">
                <a:latin typeface="Adobe Garamond Pro Bold" pitchFamily="18" charset="0"/>
              </a:rPr>
              <a:t>Economic effect: - </a:t>
            </a:r>
          </a:p>
          <a:p>
            <a:pPr lvl="1"/>
            <a:r>
              <a:rPr lang="en-US" sz="2400" b="1" dirty="0" smtClean="0">
                <a:solidFill>
                  <a:schemeClr val="bg1"/>
                </a:solidFill>
                <a:latin typeface="Adobe Garamond Pro Bold" pitchFamily="18" charset="0"/>
              </a:rPr>
              <a:t>reduce the consumer price, --- </a:t>
            </a:r>
          </a:p>
          <a:p>
            <a:pPr lvl="1"/>
            <a:r>
              <a:rPr lang="en-US" sz="2400" b="1" dirty="0" smtClean="0">
                <a:solidFill>
                  <a:schemeClr val="bg1"/>
                </a:solidFill>
                <a:latin typeface="Adobe Garamond Pro Bold" pitchFamily="18" charset="0"/>
              </a:rPr>
              <a:t>promotes competition- </a:t>
            </a:r>
          </a:p>
          <a:p>
            <a:pPr lvl="1"/>
            <a:r>
              <a:rPr lang="en-US" sz="2400" b="1" dirty="0" smtClean="0">
                <a:solidFill>
                  <a:schemeClr val="bg1"/>
                </a:solidFill>
                <a:latin typeface="Adobe Garamond Pro Bold" pitchFamily="18" charset="0"/>
              </a:rPr>
              <a:t>expand business- </a:t>
            </a:r>
          </a:p>
          <a:p>
            <a:pPr lvl="1"/>
            <a:r>
              <a:rPr lang="en-US" sz="2400" b="1" dirty="0" smtClean="0">
                <a:solidFill>
                  <a:schemeClr val="bg1"/>
                </a:solidFill>
                <a:latin typeface="Adobe Garamond Pro Bold" pitchFamily="18" charset="0"/>
              </a:rPr>
              <a:t>generate higher economic growth .</a:t>
            </a:r>
          </a:p>
          <a:p>
            <a:r>
              <a:rPr lang="en-US" sz="2400" b="1" dirty="0" smtClean="0">
                <a:solidFill>
                  <a:schemeClr val="bg1"/>
                </a:solidFill>
                <a:latin typeface="Adobe Garamond Pro Bold" pitchFamily="18" charset="0"/>
              </a:rPr>
              <a:t> </a:t>
            </a:r>
          </a:p>
          <a:p>
            <a:pPr lvl="0"/>
            <a:r>
              <a:rPr lang="en-US" sz="2400" b="1" dirty="0" smtClean="0">
                <a:latin typeface="Adobe Garamond Pro Bold" pitchFamily="18" charset="0"/>
              </a:rPr>
              <a:t>Social effect:- </a:t>
            </a:r>
          </a:p>
          <a:p>
            <a:pPr lvl="1"/>
            <a:r>
              <a:rPr lang="en-US" sz="2400" b="1" dirty="0" smtClean="0">
                <a:solidFill>
                  <a:schemeClr val="bg1"/>
                </a:solidFill>
                <a:latin typeface="Adobe Garamond Pro Bold" pitchFamily="18" charset="0"/>
              </a:rPr>
              <a:t>higher standard of living-</a:t>
            </a:r>
          </a:p>
          <a:p>
            <a:pPr lvl="1"/>
            <a:r>
              <a:rPr lang="en-US" sz="2400" b="1" dirty="0" smtClean="0">
                <a:solidFill>
                  <a:schemeClr val="bg1"/>
                </a:solidFill>
                <a:latin typeface="Adobe Garamond Pro Bold" pitchFamily="18" charset="0"/>
              </a:rPr>
              <a:t> upgrade culture values-</a:t>
            </a:r>
          </a:p>
          <a:p>
            <a:pPr lvl="1"/>
            <a:r>
              <a:rPr lang="en-US" sz="2400" b="1" dirty="0" smtClean="0">
                <a:solidFill>
                  <a:schemeClr val="bg1"/>
                </a:solidFill>
                <a:latin typeface="Adobe Garamond Pro Bold" pitchFamily="18" charset="0"/>
              </a:rPr>
              <a:t> promote communal harmony – </a:t>
            </a:r>
          </a:p>
          <a:p>
            <a:pPr lvl="1"/>
            <a:r>
              <a:rPr lang="en-US" sz="2400" b="1" dirty="0" smtClean="0">
                <a:solidFill>
                  <a:schemeClr val="bg1"/>
                </a:solidFill>
                <a:latin typeface="Adobe Garamond Pro Bold" pitchFamily="18" charset="0"/>
              </a:rPr>
              <a:t>promote social welfare.</a:t>
            </a:r>
            <a:endParaRPr lang="en-US" sz="2400" b="1" dirty="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909935"/>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Negative  Impact:-</a:t>
            </a:r>
            <a:endParaRPr lang="en-US" sz="2400" dirty="0"/>
          </a:p>
        </p:txBody>
      </p:sp>
      <p:sp>
        <p:nvSpPr>
          <p:cNvPr id="17409" name="Rectangle 1"/>
          <p:cNvSpPr>
            <a:spLocks noChangeArrowheads="1"/>
          </p:cNvSpPr>
          <p:nvPr/>
        </p:nvSpPr>
        <p:spPr bwMode="auto">
          <a:xfrm>
            <a:off x="762000" y="2474416"/>
            <a:ext cx="7391400" cy="4154984"/>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z="2400" b="1" dirty="0" smtClean="0">
                <a:latin typeface="Adobe Garamond Pro Bold" pitchFamily="18" charset="0"/>
              </a:rPr>
              <a:t>Economic effect :-  </a:t>
            </a:r>
          </a:p>
          <a:p>
            <a:pPr lvl="0"/>
            <a:r>
              <a:rPr lang="en-US" sz="2400" b="1" dirty="0" smtClean="0">
                <a:solidFill>
                  <a:schemeClr val="bg1"/>
                </a:solidFill>
                <a:latin typeface="Adobe Garamond Pro Bold" pitchFamily="18" charset="0"/>
              </a:rPr>
              <a:t>concentration of economic power- </a:t>
            </a:r>
          </a:p>
          <a:p>
            <a:pPr lvl="0"/>
            <a:r>
              <a:rPr lang="en-US" sz="2400" b="1" dirty="0" smtClean="0">
                <a:solidFill>
                  <a:schemeClr val="bg1"/>
                </a:solidFill>
                <a:latin typeface="Adobe Garamond Pro Bold" pitchFamily="18" charset="0"/>
              </a:rPr>
              <a:t>increase consumer price- </a:t>
            </a:r>
          </a:p>
          <a:p>
            <a:pPr lvl="0"/>
            <a:r>
              <a:rPr lang="en-US" sz="2400" b="1" dirty="0" smtClean="0">
                <a:solidFill>
                  <a:schemeClr val="bg1"/>
                </a:solidFill>
                <a:latin typeface="Adobe Garamond Pro Bold" pitchFamily="18" charset="0"/>
              </a:rPr>
              <a:t>unproductive use of funds-</a:t>
            </a:r>
          </a:p>
          <a:p>
            <a:pPr lvl="0"/>
            <a:r>
              <a:rPr lang="en-US" sz="2400" b="1" dirty="0" smtClean="0">
                <a:solidFill>
                  <a:schemeClr val="bg1"/>
                </a:solidFill>
                <a:latin typeface="Adobe Garamond Pro Bold" pitchFamily="18" charset="0"/>
              </a:rPr>
              <a:t> affect economic well being </a:t>
            </a:r>
          </a:p>
          <a:p>
            <a:pPr lvl="0"/>
            <a:r>
              <a:rPr lang="en-US" sz="2400" b="1" dirty="0" smtClean="0">
                <a:solidFill>
                  <a:schemeClr val="bg1"/>
                </a:solidFill>
                <a:latin typeface="Adobe Garamond Pro Bold" pitchFamily="18" charset="0"/>
              </a:rPr>
              <a:t> </a:t>
            </a:r>
          </a:p>
          <a:p>
            <a:pPr lvl="0"/>
            <a:r>
              <a:rPr lang="en-US" sz="2400" b="1" dirty="0" smtClean="0">
                <a:latin typeface="Adobe Garamond Pro Bold" pitchFamily="18" charset="0"/>
              </a:rPr>
              <a:t>Social effect :-</a:t>
            </a:r>
          </a:p>
          <a:p>
            <a:pPr lvl="0"/>
            <a:r>
              <a:rPr lang="en-US" sz="2400" b="1" dirty="0" smtClean="0">
                <a:solidFill>
                  <a:schemeClr val="bg1"/>
                </a:solidFill>
                <a:latin typeface="Adobe Garamond Pro Bold" pitchFamily="18" charset="0"/>
              </a:rPr>
              <a:t> degrade cultural values-</a:t>
            </a:r>
          </a:p>
          <a:p>
            <a:pPr lvl="0"/>
            <a:r>
              <a:rPr lang="en-US" sz="2400" b="1" dirty="0" smtClean="0">
                <a:solidFill>
                  <a:schemeClr val="bg1"/>
                </a:solidFill>
                <a:latin typeface="Adobe Garamond Pro Bold" pitchFamily="18" charset="0"/>
              </a:rPr>
              <a:t> Create material value-</a:t>
            </a:r>
          </a:p>
          <a:p>
            <a:pPr lvl="0"/>
            <a:r>
              <a:rPr lang="en-US" sz="2400" b="1" dirty="0" smtClean="0">
                <a:solidFill>
                  <a:schemeClr val="bg1"/>
                </a:solidFill>
                <a:latin typeface="Adobe Garamond Pro Bold" pitchFamily="18" charset="0"/>
              </a:rPr>
              <a:t> create social or racial discrimination- </a:t>
            </a:r>
          </a:p>
          <a:p>
            <a:pPr lvl="0"/>
            <a:r>
              <a:rPr lang="en-US" sz="2400" b="1" dirty="0" smtClean="0">
                <a:solidFill>
                  <a:schemeClr val="bg1"/>
                </a:solidFill>
                <a:latin typeface="Adobe Garamond Pro Bold" pitchFamily="18" charset="0"/>
              </a:rPr>
              <a:t>affect social well being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457200"/>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Positive Impact:-</a:t>
            </a:r>
            <a:endParaRPr lang="en-US" sz="2400" dirty="0"/>
          </a:p>
        </p:txBody>
      </p:sp>
      <p:sp>
        <p:nvSpPr>
          <p:cNvPr id="17409" name="Rectangle 1"/>
          <p:cNvSpPr>
            <a:spLocks noChangeArrowheads="1"/>
          </p:cNvSpPr>
          <p:nvPr/>
        </p:nvSpPr>
        <p:spPr bwMode="auto">
          <a:xfrm>
            <a:off x="762000" y="990600"/>
            <a:ext cx="7391400" cy="563231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Supporters of advertising advocate that advertising communication has positive effects on the society such as:</a:t>
            </a:r>
          </a:p>
          <a:p>
            <a:r>
              <a:rPr lang="en-US" sz="2400" b="1" dirty="0" smtClean="0"/>
              <a:t>(a) Economic Effects: Advertising can generate positive economy</a:t>
            </a:r>
            <a:endParaRPr lang="en-US" sz="2400" dirty="0" smtClean="0"/>
          </a:p>
          <a:p>
            <a:r>
              <a:rPr lang="en-US" sz="2400" dirty="0" smtClean="0"/>
              <a:t>effects on the society such as:</a:t>
            </a:r>
          </a:p>
          <a:p>
            <a:r>
              <a:rPr lang="en-US" sz="2400" dirty="0" smtClean="0"/>
              <a:t>Advertising may help to reduce consumer price due to benefits of </a:t>
            </a:r>
            <a:r>
              <a:rPr lang="en-US" sz="2400" u="sng" dirty="0" smtClean="0"/>
              <a:t>large scale production and distribution</a:t>
            </a:r>
            <a:r>
              <a:rPr lang="en-US" sz="2400" dirty="0" smtClean="0"/>
              <a:t>. The large scale production and distribution takes place due to more  in demand on account of advertising. Advertising promotes competition, and therefore, consumer can get quality products at right prices. Advertising helps to expand business of firms increase in demand.</a:t>
            </a:r>
          </a:p>
          <a:p>
            <a:r>
              <a:rPr lang="en-US" sz="2400" dirty="0" smtClean="0"/>
              <a:t/>
            </a:r>
            <a:br>
              <a:rPr lang="en-US" sz="2400" dirty="0" smtClean="0"/>
            </a:br>
            <a:endParaRPr lang="en-US" sz="2400" b="1" dirty="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457200"/>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Positive Impact:-</a:t>
            </a:r>
            <a:endParaRPr lang="en-US" sz="2400" dirty="0"/>
          </a:p>
        </p:txBody>
      </p:sp>
      <p:sp>
        <p:nvSpPr>
          <p:cNvPr id="17409" name="Rectangle 1"/>
          <p:cNvSpPr>
            <a:spLocks noChangeArrowheads="1"/>
          </p:cNvSpPr>
          <p:nvPr/>
        </p:nvSpPr>
        <p:spPr bwMode="auto">
          <a:xfrm>
            <a:off x="838200" y="914400"/>
            <a:ext cx="7391400" cy="563231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(b) Social Effects: Advertising may also help to generate positive social effects on the society such as:</a:t>
            </a:r>
          </a:p>
          <a:p>
            <a:r>
              <a:rPr lang="en-US" sz="2400" b="1" dirty="0" smtClean="0"/>
              <a:t>It raises higher standard of living due to availability of new and better type of goods and services.</a:t>
            </a:r>
            <a:endParaRPr lang="en-US" sz="2400" dirty="0" smtClean="0"/>
          </a:p>
          <a:p>
            <a:r>
              <a:rPr lang="en-US" sz="2400" b="1" dirty="0" smtClean="0"/>
              <a:t>Advertising can help to upgrade cultural values through dramatization of family ties, respect for elders, etc.</a:t>
            </a:r>
            <a:endParaRPr lang="en-US" sz="2400" dirty="0" smtClean="0"/>
          </a:p>
          <a:p>
            <a:r>
              <a:rPr lang="en-US" sz="2400" b="1" dirty="0" smtClean="0"/>
              <a:t>Advertising can promote communal harmony and other social issues such as concern for girl child through public service advertising.</a:t>
            </a:r>
            <a:endParaRPr lang="en-US" sz="2400" dirty="0" smtClean="0"/>
          </a:p>
          <a:p>
            <a:r>
              <a:rPr lang="en-US" sz="2400" b="1" dirty="0" smtClean="0"/>
              <a:t>Advertising helps to promote social welfare through various campaigns undertaken by business organisations, NGOs, and Govt. organisations, such as anti-drugs campaigns, child immunization campaigns, etc.</a:t>
            </a:r>
            <a:endParaRPr lang="en-US" sz="2400" dirty="0" smtClean="0"/>
          </a:p>
          <a:p>
            <a:endParaRPr lang="en-US" sz="2400" b="1" dirty="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986135"/>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Negative  Impact:-</a:t>
            </a:r>
            <a:endParaRPr lang="en-US" sz="2400" dirty="0"/>
          </a:p>
        </p:txBody>
      </p:sp>
      <p:sp>
        <p:nvSpPr>
          <p:cNvPr id="17409" name="Rectangle 1"/>
          <p:cNvSpPr>
            <a:spLocks noChangeArrowheads="1"/>
          </p:cNvSpPr>
          <p:nvPr/>
        </p:nvSpPr>
        <p:spPr bwMode="auto">
          <a:xfrm>
            <a:off x="1143000" y="1676400"/>
            <a:ext cx="7391400" cy="452431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Economic Effects Critics raise certain issues relating to the economic effects of advertising such as:</a:t>
            </a:r>
          </a:p>
          <a:p>
            <a:r>
              <a:rPr lang="en-US" sz="2400" dirty="0" smtClean="0"/>
              <a:t>A </a:t>
            </a:r>
            <a:r>
              <a:rPr lang="en-US" sz="2400" b="1" i="1" dirty="0" smtClean="0"/>
              <a:t>Advertising may lead to concentration of economic power in the hands of large firms.</a:t>
            </a:r>
            <a:endParaRPr lang="en-US" sz="2400" dirty="0" smtClean="0"/>
          </a:p>
          <a:p>
            <a:r>
              <a:rPr lang="en-US" sz="2400" b="1" dirty="0" smtClean="0"/>
              <a:t>Advertising may increase consumer prices.</a:t>
            </a:r>
            <a:endParaRPr lang="en-US" sz="2400" dirty="0" smtClean="0"/>
          </a:p>
          <a:p>
            <a:r>
              <a:rPr lang="en-US" sz="2400" b="1" dirty="0" smtClean="0"/>
              <a:t>Advertising may lead to unproductive use of funds.</a:t>
            </a:r>
            <a:endParaRPr lang="en-US" sz="2400" dirty="0" smtClean="0"/>
          </a:p>
          <a:p>
            <a:r>
              <a:rPr lang="en-US" sz="2400" dirty="0" smtClean="0"/>
              <a:t>Advertising may affect economic well-being of the society, because it promotes harmful products (indirectly in India) like cigarettes, liquor etc., and people waste lot of money on such products.</a:t>
            </a:r>
          </a:p>
          <a:p>
            <a:r>
              <a:rPr lang="en-US" sz="2400" dirty="0" smtClean="0"/>
              <a:t/>
            </a:r>
            <a:br>
              <a:rPr lang="en-US" sz="2400" dirty="0" smtClean="0"/>
            </a:br>
            <a:endParaRPr lang="en-US" sz="2400" b="1" dirty="0" smtClean="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057400" y="833735"/>
            <a:ext cx="5257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Negative  Impact:-</a:t>
            </a:r>
            <a:endParaRPr lang="en-US" sz="2400" dirty="0"/>
          </a:p>
        </p:txBody>
      </p:sp>
      <p:sp>
        <p:nvSpPr>
          <p:cNvPr id="17409" name="Rectangle 1"/>
          <p:cNvSpPr>
            <a:spLocks noChangeArrowheads="1"/>
          </p:cNvSpPr>
          <p:nvPr/>
        </p:nvSpPr>
        <p:spPr bwMode="auto">
          <a:xfrm>
            <a:off x="1143000" y="1676400"/>
            <a:ext cx="7391400" cy="489364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Economic Effects Critics raise certain issues relating to the economic effects of advertising such as:</a:t>
            </a:r>
          </a:p>
          <a:p>
            <a:r>
              <a:rPr lang="en-US" sz="2400" dirty="0" smtClean="0"/>
              <a:t>A</a:t>
            </a:r>
          </a:p>
          <a:p>
            <a:r>
              <a:rPr lang="en-US" sz="2400" b="1" i="1" dirty="0" smtClean="0"/>
              <a:t>Advertising may lead to concentration of economic power in the hands of large firms.</a:t>
            </a:r>
            <a:endParaRPr lang="en-US" sz="2400" dirty="0" smtClean="0"/>
          </a:p>
          <a:p>
            <a:r>
              <a:rPr lang="en-US" sz="2400" b="1" dirty="0" smtClean="0"/>
              <a:t>Advertising may increase consumer prices.</a:t>
            </a:r>
            <a:endParaRPr lang="en-US" sz="2400" dirty="0" smtClean="0"/>
          </a:p>
          <a:p>
            <a:r>
              <a:rPr lang="en-US" sz="2400" b="1" dirty="0" smtClean="0"/>
              <a:t>Advertising may lead to unproductive use of funds.</a:t>
            </a:r>
            <a:endParaRPr lang="en-US" sz="2400" dirty="0" smtClean="0"/>
          </a:p>
          <a:p>
            <a:r>
              <a:rPr lang="en-US" sz="2400" dirty="0" smtClean="0"/>
              <a:t>Advertising may affect economic well-being of the society, because it promotes harmful products (indirectly in India) like cigarettes, liquor etc., and people waste lot of money on such products.</a:t>
            </a:r>
          </a:p>
          <a:p>
            <a:r>
              <a:rPr lang="en-US" sz="2400" dirty="0" smtClean="0"/>
              <a:t/>
            </a:r>
            <a:br>
              <a:rPr lang="en-US" sz="2400" dirty="0" smtClean="0"/>
            </a:br>
            <a:endParaRPr lang="en-US" sz="2400" b="1" dirty="0" smtClean="0">
              <a:solidFill>
                <a:schemeClr val="bg1"/>
              </a:solidFill>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09"/>
                                        </p:tgtEl>
                                        <p:attrNameLst>
                                          <p:attrName>style.visibility</p:attrName>
                                        </p:attrNameLst>
                                      </p:cBhvr>
                                      <p:to>
                                        <p:strVal val="visible"/>
                                      </p:to>
                                    </p:set>
                                    <p:anim calcmode="lin" valueType="num">
                                      <p:cBhvr additive="base">
                                        <p:cTn id="11" dur="500" fill="hold"/>
                                        <p:tgtEl>
                                          <p:spTgt spid="17409"/>
                                        </p:tgtEl>
                                        <p:attrNameLst>
                                          <p:attrName>ppt_x</p:attrName>
                                        </p:attrNameLst>
                                      </p:cBhvr>
                                      <p:tavLst>
                                        <p:tav tm="0">
                                          <p:val>
                                            <p:strVal val="#ppt_x"/>
                                          </p:val>
                                        </p:tav>
                                        <p:tav tm="100000">
                                          <p:val>
                                            <p:strVal val="#ppt_x"/>
                                          </p:val>
                                        </p:tav>
                                      </p:tavLst>
                                    </p:anim>
                                    <p:anim calcmode="lin" valueType="num">
                                      <p:cBhvr additive="base">
                                        <p:cTn id="12"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40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TotalTime>
  <Words>967</Words>
  <Application>Microsoft Office PowerPoint</Application>
  <PresentationFormat>On-screen Show (4:3)</PresentationFormat>
  <Paragraphs>100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80</cp:revision>
  <dcterms:created xsi:type="dcterms:W3CDTF">2020-06-02T07:05:21Z</dcterms:created>
  <dcterms:modified xsi:type="dcterms:W3CDTF">2021-06-27T12:11:14Z</dcterms:modified>
</cp:coreProperties>
</file>